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8"/>
  </p:notesMasterIdLst>
  <p:sldIdLst>
    <p:sldId id="256" r:id="rId2"/>
    <p:sldId id="289" r:id="rId3"/>
    <p:sldId id="294" r:id="rId4"/>
    <p:sldId id="295" r:id="rId5"/>
    <p:sldId id="296" r:id="rId6"/>
    <p:sldId id="297" r:id="rId7"/>
    <p:sldId id="299" r:id="rId8"/>
    <p:sldId id="300" r:id="rId9"/>
    <p:sldId id="301" r:id="rId10"/>
    <p:sldId id="302" r:id="rId11"/>
    <p:sldId id="268" r:id="rId12"/>
    <p:sldId id="303" r:id="rId13"/>
    <p:sldId id="304" r:id="rId14"/>
    <p:sldId id="305" r:id="rId15"/>
    <p:sldId id="261" r:id="rId16"/>
    <p:sldId id="29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26" autoAdjust="0"/>
    <p:restoredTop sz="94660"/>
  </p:normalViewPr>
  <p:slideViewPr>
    <p:cSldViewPr snapToGrid="0">
      <p:cViewPr varScale="1">
        <p:scale>
          <a:sx n="72" d="100"/>
          <a:sy n="72" d="100"/>
        </p:scale>
        <p:origin x="5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21/11/2017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21/11/2017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21/11/2017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21/11/2017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21/11/2017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21/11/2017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21/11/2017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21/11/2017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21/11/2017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21/11/2017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21/11/2017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21/11/2017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21/11/2017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21/11/2017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21/11/2017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21/11/2017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21/11/2017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21/11/2017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21/11/2017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github.com/Resaj/basic-circuit-maker" TargetMode="External"/><Relationship Id="rId4" Type="http://schemas.openxmlformats.org/officeDocument/2006/relationships/hyperlink" Target="https://github.com/Resaj/circuit-maker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8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hyperlink" Target="https://youtu.be/3Fi3WpjZuA0" TargetMode="External"/><Relationship Id="rId4" Type="http://schemas.openxmlformats.org/officeDocument/2006/relationships/hyperlink" Target="https://youtu.be/SH64Kj-rL1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2X5Dtt-FKnU" TargetMode="External"/><Relationship Id="rId2" Type="http://schemas.openxmlformats.org/officeDocument/2006/relationships/hyperlink" Target="https://www.youtube.com/watch?v=0hMdVTlHFmU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youtu.be/o77vMN9USy0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aj/basic-circuit-maker" TargetMode="External"/><Relationship Id="rId4" Type="http://schemas.openxmlformats.org/officeDocument/2006/relationships/hyperlink" Target="https://github.com/Resaj/circuit-maker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839725"/>
            <a:ext cx="8144134" cy="1373070"/>
          </a:xfrm>
        </p:spPr>
        <p:txBody>
          <a:bodyPr/>
          <a:lstStyle/>
          <a:p>
            <a:pPr algn="ctr"/>
            <a:r>
              <a:rPr lang="es-ES" sz="48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  <a:br>
              <a:rPr lang="es-ES" sz="4800" dirty="0">
                <a:solidFill>
                  <a:srgbClr val="FFFF00"/>
                </a:solidFill>
                <a:latin typeface="Robotaur Academy Italic" pitchFamily="2" charset="0"/>
              </a:rPr>
            </a:br>
            <a:r>
              <a:rPr lang="es-ES" sz="2800" dirty="0">
                <a:solidFill>
                  <a:srgbClr val="FFFF00"/>
                </a:solidFill>
                <a:latin typeface="Robotaur Academy Italic" pitchFamily="2" charset="0"/>
              </a:rPr>
              <a:t>un </a:t>
            </a:r>
            <a:r>
              <a:rPr lang="es-ES" sz="2800" dirty="0" err="1">
                <a:solidFill>
                  <a:srgbClr val="FFFF00"/>
                </a:solidFill>
                <a:latin typeface="Robotaur Academy Italic" pitchFamily="2" charset="0"/>
              </a:rPr>
              <a:t>siguelíneas</a:t>
            </a:r>
            <a:r>
              <a:rPr lang="es-ES" sz="2800" dirty="0">
                <a:solidFill>
                  <a:srgbClr val="FFFF00"/>
                </a:solidFill>
                <a:latin typeface="Robotaur Academy Italic" pitchFamily="2" charset="0"/>
              </a:rPr>
              <a:t> de competición Open </a:t>
            </a:r>
            <a:r>
              <a:rPr lang="es-ES" sz="2800" dirty="0" err="1">
                <a:solidFill>
                  <a:srgbClr val="FFFF00"/>
                </a:solidFill>
                <a:latin typeface="Robotaur Academy Italic" pitchFamily="2" charset="0"/>
              </a:rPr>
              <a:t>source</a:t>
            </a:r>
            <a:r>
              <a:rPr lang="es-ES" sz="2800" dirty="0">
                <a:solidFill>
                  <a:srgbClr val="FFFF00"/>
                </a:solidFill>
                <a:latin typeface="Robotaur Academy Italic" pitchFamily="2" charset="0"/>
              </a:rPr>
              <a:t> hardware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Sensores de distancia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110222" cy="3873564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Extra para carreras:</a:t>
            </a:r>
          </a:p>
          <a:p>
            <a:pPr lvl="1"/>
            <a:r>
              <a:rPr lang="es-ES" dirty="0"/>
              <a:t>Sensor de distancia GP2Y0A21 de 80cm para detección frontal de oponentes</a:t>
            </a:r>
          </a:p>
          <a:p>
            <a:pPr lvl="1"/>
            <a:r>
              <a:rPr lang="es-ES" dirty="0"/>
              <a:t>Sensores de distancia GP2Y0A41 de 35cm para detección lateral de oponentes</a:t>
            </a:r>
          </a:p>
          <a:p>
            <a:pPr lvl="1"/>
            <a:r>
              <a:rPr lang="es-ES" dirty="0"/>
              <a:t>Pantalla blanca trasera, obligatoria por normativa para mejorar la visibilidad de los robots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778B0A8-015C-469C-A97D-02F17A875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770" y="2594060"/>
            <a:ext cx="4821836" cy="361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2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Bluetooth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11</a:t>
            </a:fld>
            <a:endParaRPr lang="es-ES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80321" y="2336873"/>
            <a:ext cx="5587957" cy="3810709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Extra de Bluetooth HC-05:</a:t>
            </a:r>
          </a:p>
          <a:p>
            <a:pPr lvl="1"/>
            <a:r>
              <a:rPr lang="es-ES" dirty="0"/>
              <a:t>Configurable mediante comandos AT</a:t>
            </a:r>
          </a:p>
          <a:p>
            <a:pPr lvl="1"/>
            <a:r>
              <a:rPr lang="es-ES" dirty="0"/>
              <a:t>Conectado por UART</a:t>
            </a:r>
          </a:p>
          <a:p>
            <a:pPr lvl="1"/>
            <a:r>
              <a:rPr lang="es-ES" dirty="0"/>
              <a:t>Posibilidad de realizar telemetría en tiempo real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1" r="26022"/>
          <a:stretch/>
        </p:blipFill>
        <p:spPr>
          <a:xfrm>
            <a:off x="2488803" y="4394642"/>
            <a:ext cx="1678898" cy="211507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9C2C179-A08F-49A8-8B1E-ACD3B779D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819" y="2521265"/>
            <a:ext cx="4995671" cy="374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027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sz="3200">
                <a:solidFill>
                  <a:srgbClr val="FFFF00"/>
                </a:solidFill>
                <a:latin typeface="Robotaur Academy Italic" pitchFamily="2" charset="0"/>
              </a:rPr>
              <a:t>Cyclops: Cámara</a:t>
            </a:r>
            <a:endParaRPr lang="es-ES" sz="3200" dirty="0">
              <a:solidFill>
                <a:srgbClr val="FFFF00"/>
              </a:solidFill>
              <a:latin typeface="Robotaur Academy Italic" pitchFamily="2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660517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Extra de cámara:</a:t>
            </a:r>
          </a:p>
          <a:p>
            <a:pPr lvl="1"/>
            <a:r>
              <a:rPr lang="es-ES" dirty="0"/>
              <a:t>Cámara TSL1401, con lectura de 1x128 píxeles y apertura de 120 grados</a:t>
            </a:r>
          </a:p>
          <a:p>
            <a:r>
              <a:rPr lang="es-ES" dirty="0"/>
              <a:t>En desarrollo. Es algo experimental para seguir la línea</a:t>
            </a:r>
          </a:p>
          <a:p>
            <a:r>
              <a:rPr lang="es-ES" dirty="0"/>
              <a:t>Principal inconveniente: comportamiento variable en función de la luminosidad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12</a:t>
            </a:fld>
            <a:endParaRPr lang="es-ES"/>
          </a:p>
        </p:txBody>
      </p:sp>
      <p:pic>
        <p:nvPicPr>
          <p:cNvPr id="7" name="Imagen 6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6A14F8F7-1554-4E56-B04B-FE7EB92FF2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7" r="4088" b="54099"/>
          <a:stretch/>
        </p:blipFill>
        <p:spPr>
          <a:xfrm>
            <a:off x="6673916" y="2682485"/>
            <a:ext cx="4837762" cy="314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382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Firmware básico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r>
              <a:rPr lang="es-ES" dirty="0"/>
              <a:t>Está bien tener </a:t>
            </a:r>
            <a:r>
              <a:rPr lang="es-ES"/>
              <a:t>una base de la </a:t>
            </a:r>
            <a:r>
              <a:rPr lang="es-ES" dirty="0"/>
              <a:t>que partir para solventar el gran escalón que hay para competir en algunas pruebas</a:t>
            </a:r>
          </a:p>
          <a:p>
            <a:r>
              <a:rPr lang="es-ES" dirty="0"/>
              <a:t>Darlo todo hecho es contraproducente. Parte del objetivo es aprender para luego poder aportar</a:t>
            </a:r>
          </a:p>
          <a:p>
            <a:r>
              <a:rPr lang="es-ES" dirty="0"/>
              <a:t>Firmware básico:</a:t>
            </a:r>
          </a:p>
          <a:p>
            <a:pPr lvl="1"/>
            <a:r>
              <a:rPr lang="es-ES" dirty="0"/>
              <a:t>Calibración inicial de sensores</a:t>
            </a:r>
          </a:p>
          <a:p>
            <a:pPr lvl="1"/>
            <a:r>
              <a:rPr lang="es-ES" dirty="0"/>
              <a:t>PID de seguimiento de línea</a:t>
            </a:r>
          </a:p>
          <a:p>
            <a:pPr lvl="1"/>
            <a:r>
              <a:rPr lang="es-ES" dirty="0"/>
              <a:t>Ajuste de parámetros de PID y velocidad en tiempo real por bluetooth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5175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Cyclops: objetivos a largo plazo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Asentar el proyecto como kit educativo de robótica para personas con conocimientos básicos de electrónica</a:t>
            </a:r>
          </a:p>
          <a:p>
            <a:r>
              <a:rPr lang="es-ES" dirty="0"/>
              <a:t>Crear una comunidad de </a:t>
            </a:r>
            <a:r>
              <a:rPr lang="es-ES" dirty="0" err="1"/>
              <a:t>makers</a:t>
            </a:r>
            <a:r>
              <a:rPr lang="es-ES" dirty="0"/>
              <a:t> interesados por los robots de seguimiento de líneas, potenciando la evolución del proyecto y de las competiciones en España</a:t>
            </a:r>
          </a:p>
          <a:p>
            <a:r>
              <a:rPr lang="es-ES" dirty="0"/>
              <a:t>Adaptar el kit para diferentes pruebas de seguimiento de líneas</a:t>
            </a:r>
          </a:p>
          <a:p>
            <a:r>
              <a:rPr lang="es-ES" dirty="0"/>
              <a:t>Exprimir las posibilidades de emplear dispositivos de visión a distancia</a:t>
            </a:r>
          </a:p>
          <a:p>
            <a:pPr lvl="1"/>
            <a:r>
              <a:rPr lang="es-ES" dirty="0"/>
              <a:t>Anticiparse a las curvas</a:t>
            </a:r>
          </a:p>
          <a:p>
            <a:pPr lvl="1"/>
            <a:r>
              <a:rPr lang="es-ES" dirty="0"/>
              <a:t>Prescindir del reconocimiento de pista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8096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865175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Proyectos relacionados en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Cyclops-Project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Circuit-maker</a:t>
            </a:r>
            <a:endParaRPr lang="es-ES" dirty="0"/>
          </a:p>
          <a:p>
            <a:pPr lvl="1"/>
            <a:r>
              <a:rPr lang="es-ES" dirty="0">
                <a:hlinkClick r:id="rId5"/>
              </a:rPr>
              <a:t>Basic-circuit-maker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48" y="2336873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617835" y="2336873"/>
            <a:ext cx="4454896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dirty="0"/>
              <a:t>Facebook</a:t>
            </a:r>
          </a:p>
          <a:p>
            <a:pPr lvl="1"/>
            <a:r>
              <a:rPr lang="es-ES" dirty="0"/>
              <a:t>@</a:t>
            </a:r>
            <a:r>
              <a:rPr lang="es-ES" dirty="0" err="1"/>
              <a:t>pumaprideteam</a:t>
            </a:r>
            <a:endParaRPr lang="es-ES" dirty="0"/>
          </a:p>
          <a:p>
            <a:r>
              <a:rPr lang="es-ES" dirty="0"/>
              <a:t>Twitter</a:t>
            </a:r>
          </a:p>
          <a:p>
            <a:pPr lvl="1"/>
            <a:r>
              <a:rPr lang="es-ES" dirty="0"/>
              <a:t>Javier </a:t>
            </a:r>
            <a:r>
              <a:rPr lang="es-ES" dirty="0" err="1"/>
              <a:t>Baliñas</a:t>
            </a:r>
            <a:r>
              <a:rPr lang="es-ES" dirty="0"/>
              <a:t>: @</a:t>
            </a:r>
            <a:r>
              <a:rPr lang="es-ES" dirty="0" err="1"/>
              <a:t>supernudo</a:t>
            </a:r>
            <a:endParaRPr lang="es-ES" dirty="0"/>
          </a:p>
          <a:p>
            <a:pPr lvl="1"/>
            <a:r>
              <a:rPr lang="es-ES" dirty="0"/>
              <a:t>Rubén Espino: @</a:t>
            </a:r>
            <a:r>
              <a:rPr lang="es-ES" dirty="0" err="1"/>
              <a:t>RugidoDePuma</a:t>
            </a:r>
            <a:endParaRPr lang="es-ES" dirty="0"/>
          </a:p>
          <a:p>
            <a:pPr lvl="1"/>
            <a:r>
              <a:rPr lang="es-ES" dirty="0"/>
              <a:t>Javier Isabel: @</a:t>
            </a:r>
            <a:r>
              <a:rPr lang="es-ES" dirty="0" err="1"/>
              <a:t>JavierIH</a:t>
            </a:r>
            <a:endParaRPr lang="es-E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16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16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3" name="Imagen 2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7518DC23-EF96-4B7D-8CD1-C250D3097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70" y="2255525"/>
            <a:ext cx="5482860" cy="411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875A5B16-C307-4D0E-A471-1DECDB09F2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91" b="23264"/>
          <a:stretch/>
        </p:blipFill>
        <p:spPr>
          <a:xfrm>
            <a:off x="8983443" y="4319183"/>
            <a:ext cx="3208558" cy="253881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E300498-873F-450C-99F3-14E3982CE2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7" r="19228"/>
          <a:stretch/>
        </p:blipFill>
        <p:spPr>
          <a:xfrm rot="5400000">
            <a:off x="6275388" y="4149948"/>
            <a:ext cx="2484784" cy="293132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UN POCO DE HISTORIA…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701139" cy="3599316"/>
          </a:xfrm>
        </p:spPr>
        <p:txBody>
          <a:bodyPr/>
          <a:lstStyle/>
          <a:p>
            <a:r>
              <a:rPr lang="es-ES" dirty="0"/>
              <a:t>Rastreadores: seguimiento de línea con caminos a elegir en las bifurcaciones</a:t>
            </a:r>
          </a:p>
          <a:p>
            <a:pPr lvl="1"/>
            <a:r>
              <a:rPr lang="es-ES" dirty="0">
                <a:hlinkClick r:id="rId4"/>
              </a:rPr>
              <a:t>Primer rastreador (2010)</a:t>
            </a:r>
            <a:endParaRPr lang="es-ES" dirty="0"/>
          </a:p>
          <a:p>
            <a:pPr lvl="1"/>
            <a:r>
              <a:rPr lang="es-ES" dirty="0">
                <a:hlinkClick r:id="rId5"/>
              </a:rPr>
              <a:t>Último rastreador (Pumatrón, 2017)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4BE8EA5-1FD7-4E21-B86E-9D222C1462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443" y="1959596"/>
            <a:ext cx="3218160" cy="241362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D63B8D8-5D4F-42AB-AF94-731201535E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695" y="4366870"/>
            <a:ext cx="3325819" cy="249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766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UN POCO DE HISTORIA…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Velocistas: persecución entre dos robots</a:t>
            </a:r>
          </a:p>
          <a:p>
            <a:pPr lvl="1"/>
            <a:r>
              <a:rPr lang="es-ES" dirty="0">
                <a:hlinkClick r:id="rId2"/>
              </a:rPr>
              <a:t>Primer velocista (</a:t>
            </a:r>
            <a:r>
              <a:rPr lang="es-ES" dirty="0" err="1">
                <a:hlinkClick r:id="rId2"/>
              </a:rPr>
              <a:t>Speed</a:t>
            </a:r>
            <a:r>
              <a:rPr lang="es-ES" dirty="0">
                <a:hlinkClick r:id="rId2"/>
              </a:rPr>
              <a:t> </a:t>
            </a:r>
            <a:r>
              <a:rPr lang="es-ES" dirty="0" err="1">
                <a:hlinkClick r:id="rId2"/>
              </a:rPr>
              <a:t>Demon</a:t>
            </a:r>
            <a:r>
              <a:rPr lang="es-ES" dirty="0">
                <a:hlinkClick r:id="rId2"/>
              </a:rPr>
              <a:t>, 2012)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Último velocista (Pumatrón, 2014)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3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1DE0A66-AB7A-49F2-9749-337AC5838B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50" b="14757"/>
          <a:stretch/>
        </p:blipFill>
        <p:spPr>
          <a:xfrm>
            <a:off x="6503923" y="3816626"/>
            <a:ext cx="5688078" cy="304137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6FB2CFE-7FC7-4E7F-A405-89F9F44960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760" y="3816627"/>
            <a:ext cx="4055164" cy="304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432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UN POCO DE HISTORIA…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6422844" cy="3599316"/>
          </a:xfrm>
        </p:spPr>
        <p:txBody>
          <a:bodyPr/>
          <a:lstStyle/>
          <a:p>
            <a:r>
              <a:rPr lang="es-ES" dirty="0"/>
              <a:t>Carreras: evolución de velocistas. Carreras a 10 vueltas entre varios robots, con cambios de carril y adelantamientos</a:t>
            </a:r>
          </a:p>
          <a:p>
            <a:pPr lvl="1"/>
            <a:r>
              <a:rPr lang="es-ES" dirty="0">
                <a:hlinkClick r:id="rId2"/>
              </a:rPr>
              <a:t>Pumatrón (2017)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  <p:pic>
        <p:nvPicPr>
          <p:cNvPr id="6" name="Imagen 5" descr="Imagen que contiene persona&#10;&#10;Descripción generada con confianza alta">
            <a:extLst>
              <a:ext uri="{FF2B5EF4-FFF2-40B4-BE49-F238E27FC236}">
                <a16:creationId xmlns:a16="http://schemas.microsoft.com/office/drawing/2014/main" id="{FE9B3B44-9941-4F6C-9BE2-028DDC8160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313" y="1969129"/>
            <a:ext cx="7073918" cy="530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92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Evolución de carreras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726566" cy="1466501"/>
          </a:xfrm>
        </p:spPr>
        <p:txBody>
          <a:bodyPr/>
          <a:lstStyle/>
          <a:p>
            <a:r>
              <a:rPr lang="es-ES" dirty="0"/>
              <a:t>Antes: pistas con doble carril</a:t>
            </a:r>
          </a:p>
          <a:p>
            <a:r>
              <a:rPr lang="es-ES" dirty="0"/>
              <a:t>Ahora: pistas con degradado simétrico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  <p:pic>
        <p:nvPicPr>
          <p:cNvPr id="8" name="Imagen 7" descr="Imagen que contiene objeto&#10;&#10;Descripción generada con confianza alta">
            <a:extLst>
              <a:ext uri="{FF2B5EF4-FFF2-40B4-BE49-F238E27FC236}">
                <a16:creationId xmlns:a16="http://schemas.microsoft.com/office/drawing/2014/main" id="{E6175016-EA0A-4E6C-9216-7DA6CFC0E5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1" r="3235"/>
          <a:stretch/>
        </p:blipFill>
        <p:spPr>
          <a:xfrm>
            <a:off x="-1" y="4108174"/>
            <a:ext cx="6375981" cy="2749041"/>
          </a:xfrm>
          <a:prstGeom prst="rect">
            <a:avLst/>
          </a:prstGeom>
        </p:spPr>
      </p:pic>
      <p:pic>
        <p:nvPicPr>
          <p:cNvPr id="6" name="Imagen 5" descr="Imagen que contiene proyectil&#10;&#10;Descripción generada con confianza alta">
            <a:extLst>
              <a:ext uri="{FF2B5EF4-FFF2-40B4-BE49-F238E27FC236}">
                <a16:creationId xmlns:a16="http://schemas.microsoft.com/office/drawing/2014/main" id="{546C54D7-195C-4F92-86B3-2DAFF93F17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" r="2403"/>
          <a:stretch/>
        </p:blipFill>
        <p:spPr>
          <a:xfrm>
            <a:off x="5883965" y="1945842"/>
            <a:ext cx="6308035" cy="2646294"/>
          </a:xfrm>
          <a:prstGeom prst="rect">
            <a:avLst/>
          </a:prstGeom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786BA69-5AA1-4C3C-AE90-EAE65C5025E8}"/>
              </a:ext>
            </a:extLst>
          </p:cNvPr>
          <p:cNvSpPr txBox="1">
            <a:spLocks/>
          </p:cNvSpPr>
          <p:nvPr/>
        </p:nvSpPr>
        <p:spPr>
          <a:xfrm>
            <a:off x="6920707" y="4778317"/>
            <a:ext cx="4726566" cy="1892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Generadores de circuitos con Octave:</a:t>
            </a:r>
          </a:p>
          <a:p>
            <a:pPr lvl="1"/>
            <a:r>
              <a:rPr lang="es-ES" dirty="0"/>
              <a:t>Con degradados: </a:t>
            </a:r>
            <a:r>
              <a:rPr lang="es-ES" dirty="0">
                <a:hlinkClick r:id="rId4"/>
              </a:rPr>
              <a:t>circuit-maker</a:t>
            </a:r>
            <a:endParaRPr lang="es-ES" dirty="0"/>
          </a:p>
          <a:p>
            <a:pPr lvl="1"/>
            <a:r>
              <a:rPr lang="es-ES" dirty="0"/>
              <a:t>Con líneas: </a:t>
            </a:r>
            <a:r>
              <a:rPr lang="es-ES" dirty="0">
                <a:hlinkClick r:id="rId5"/>
              </a:rPr>
              <a:t>basic-circuit-maker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4744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71CBBBB-696A-4D7D-8027-D64C4CF36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251" y="2336873"/>
            <a:ext cx="5521738" cy="414130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713314" cy="3599316"/>
          </a:xfrm>
        </p:spPr>
        <p:txBody>
          <a:bodyPr/>
          <a:lstStyle/>
          <a:p>
            <a:endParaRPr lang="es-ES" dirty="0"/>
          </a:p>
          <a:p>
            <a:r>
              <a:rPr lang="es-ES" dirty="0"/>
              <a:t>Y llegó </a:t>
            </a:r>
            <a:r>
              <a:rPr lang="es-ES" dirty="0">
                <a:hlinkClick r:id="rId3"/>
              </a:rPr>
              <a:t>Cyclops-Project</a:t>
            </a:r>
            <a:r>
              <a:rPr lang="es-ES" dirty="0"/>
              <a:t>…</a:t>
            </a:r>
          </a:p>
          <a:p>
            <a:r>
              <a:rPr lang="es-ES" dirty="0"/>
              <a:t>¿Por qué surgió?</a:t>
            </a:r>
          </a:p>
          <a:p>
            <a:pPr lvl="1"/>
            <a:r>
              <a:rPr lang="es-ES" dirty="0"/>
              <a:t>Primeras pruebas con cámara para el seguimiento de líneas</a:t>
            </a:r>
          </a:p>
          <a:p>
            <a:pPr lvl="1"/>
            <a:r>
              <a:rPr lang="es-ES" dirty="0"/>
              <a:t>Idea de kit educativo para promocionar la LNRC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489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012F63-353E-40AF-923C-CE39F145D84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5624" y="2295631"/>
            <a:ext cx="1941742" cy="17507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3A1586-E807-4164-884F-4AEA70AAD0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85624" y="4226650"/>
            <a:ext cx="1941742" cy="164476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n 11" descr="Imagen que contiene objeto&#10;&#10;Descripción generada con confianza muy alta">
            <a:extLst>
              <a:ext uri="{FF2B5EF4-FFF2-40B4-BE49-F238E27FC236}">
                <a16:creationId xmlns:a16="http://schemas.microsoft.com/office/drawing/2014/main" id="{63CEB1AB-0657-4298-9D95-EDABF33D9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659" y="2603259"/>
            <a:ext cx="1651673" cy="1135525"/>
          </a:xfrm>
          <a:prstGeom prst="rect">
            <a:avLst/>
          </a:prstGeom>
        </p:spPr>
      </p:pic>
      <p:pic>
        <p:nvPicPr>
          <p:cNvPr id="6" name="Imagen 5" descr="Imagen que contiene imágenes prediseñadas&#10;&#10;Descripción generada con confianza muy alta">
            <a:extLst>
              <a:ext uri="{FF2B5EF4-FFF2-40B4-BE49-F238E27FC236}">
                <a16:creationId xmlns:a16="http://schemas.microsoft.com/office/drawing/2014/main" id="{F874861C-9EE4-4519-A24C-A4A7A9899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659" y="4660888"/>
            <a:ext cx="1651673" cy="77628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927CBB4-8AA7-41AB-A503-1CEED6625D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8848" y="2295631"/>
            <a:ext cx="1941742" cy="175078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DEAC9D8-1A81-4D07-996D-F0454A1AD2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8848" y="4226650"/>
            <a:ext cx="1941742" cy="164476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3AEE04A-8193-4A10-8A07-208FD6524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883" y="2761162"/>
            <a:ext cx="1651673" cy="81971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E288315-5ACE-4750-8C18-1777C6E7F25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24607" r="6262" b="23020"/>
          <a:stretch/>
        </p:blipFill>
        <p:spPr>
          <a:xfrm>
            <a:off x="6543883" y="4840875"/>
            <a:ext cx="1651673" cy="41631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Características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5215653" cy="4116936"/>
          </a:xfrm>
        </p:spPr>
        <p:txBody>
          <a:bodyPr>
            <a:normAutofit lnSpcReduction="10000"/>
          </a:bodyPr>
          <a:lstStyle/>
          <a:p>
            <a:r>
              <a:rPr lang="es-ES" sz="1900" i="1" dirty="0"/>
              <a:t>Open </a:t>
            </a:r>
            <a:r>
              <a:rPr lang="es-ES" sz="1900" i="1" dirty="0" err="1"/>
              <a:t>Source</a:t>
            </a:r>
            <a:r>
              <a:rPr lang="es-ES" sz="1900" i="1" dirty="0"/>
              <a:t> Hardware</a:t>
            </a:r>
          </a:p>
          <a:p>
            <a:pPr lvl="1"/>
            <a:r>
              <a:rPr lang="es-ES" sz="1700" dirty="0"/>
              <a:t>Arduino</a:t>
            </a:r>
          </a:p>
          <a:p>
            <a:pPr lvl="1"/>
            <a:r>
              <a:rPr lang="es-ES" sz="1700" dirty="0" err="1"/>
              <a:t>Kicad</a:t>
            </a:r>
            <a:endParaRPr lang="es-ES" sz="1700" dirty="0"/>
          </a:p>
          <a:p>
            <a:pPr lvl="1"/>
            <a:r>
              <a:rPr lang="es-ES" sz="1700" dirty="0" err="1"/>
              <a:t>FreeCAD</a:t>
            </a:r>
            <a:endParaRPr lang="es-ES" sz="1700" dirty="0"/>
          </a:p>
          <a:p>
            <a:r>
              <a:rPr lang="es-ES" sz="1900" dirty="0"/>
              <a:t>Basado en Pumatrón, tanto en hardware como en firmware</a:t>
            </a:r>
          </a:p>
          <a:p>
            <a:pPr lvl="1"/>
            <a:r>
              <a:rPr lang="es-ES" sz="1700" dirty="0"/>
              <a:t>Simplificación del hardware</a:t>
            </a:r>
          </a:p>
          <a:p>
            <a:pPr lvl="1"/>
            <a:r>
              <a:rPr lang="es-ES" sz="1700" dirty="0"/>
              <a:t>Algoritmo PID y máquina de estados similares</a:t>
            </a:r>
          </a:p>
          <a:p>
            <a:r>
              <a:rPr lang="es-ES" sz="1900" dirty="0"/>
              <a:t>Sencillez y robustez</a:t>
            </a:r>
          </a:p>
          <a:p>
            <a:r>
              <a:rPr lang="es-ES" sz="1900" dirty="0"/>
              <a:t>Base de partida para iniciarse en las competiciones</a:t>
            </a:r>
          </a:p>
          <a:p>
            <a:r>
              <a:rPr lang="es-ES" sz="1900" dirty="0"/>
              <a:t>Precio asequible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2895982-29E9-417D-9AEB-C87FCF96C96D}" type="slidenum">
              <a:rPr lang="es-ES" smtClean="0"/>
              <a:pPr>
                <a:spcAft>
                  <a:spcPts val="600"/>
                </a:spcAft>
              </a:pPr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820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Composición del kit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2"/>
            <a:ext cx="5693974" cy="4028556"/>
          </a:xfrm>
        </p:spPr>
        <p:txBody>
          <a:bodyPr>
            <a:normAutofit/>
          </a:bodyPr>
          <a:lstStyle/>
          <a:p>
            <a:r>
              <a:rPr lang="es-ES" dirty="0"/>
              <a:t>Partes del kit:</a:t>
            </a:r>
          </a:p>
          <a:p>
            <a:pPr lvl="1"/>
            <a:r>
              <a:rPr lang="es-ES" dirty="0"/>
              <a:t>Kit básico de velocista</a:t>
            </a:r>
          </a:p>
          <a:p>
            <a:pPr lvl="1"/>
            <a:r>
              <a:rPr lang="es-ES" dirty="0"/>
              <a:t>Extra de sensores de distancia para carreras</a:t>
            </a:r>
          </a:p>
          <a:p>
            <a:pPr lvl="1"/>
            <a:r>
              <a:rPr lang="es-ES" dirty="0"/>
              <a:t>Extra de bluetooth para comunicación inalámbrica</a:t>
            </a:r>
          </a:p>
          <a:p>
            <a:pPr lvl="1"/>
            <a:r>
              <a:rPr lang="es-ES" dirty="0"/>
              <a:t>Extra de cámara para seguimiento de línea experimental a distancia</a:t>
            </a:r>
          </a:p>
          <a:p>
            <a:r>
              <a:rPr lang="es-ES" dirty="0"/>
              <a:t>Adaptabilidad del kit:</a:t>
            </a:r>
          </a:p>
          <a:p>
            <a:pPr lvl="1"/>
            <a:r>
              <a:rPr lang="es-ES" dirty="0"/>
              <a:t>Morro intercambiable para adaptar el robot a diferentes pruebas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/>
          </a:p>
        </p:txBody>
      </p:sp>
      <p:pic>
        <p:nvPicPr>
          <p:cNvPr id="6" name="Imagen 5" descr="Imagen que contiene interior&#10;&#10;Descripción generada con confianza muy alta">
            <a:extLst>
              <a:ext uri="{FF2B5EF4-FFF2-40B4-BE49-F238E27FC236}">
                <a16:creationId xmlns:a16="http://schemas.microsoft.com/office/drawing/2014/main" id="{F3627ED5-74CC-4672-97C6-467FB213AA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8" t="7238" r="5941" b="4301"/>
          <a:stretch/>
        </p:blipFill>
        <p:spPr>
          <a:xfrm>
            <a:off x="6654214" y="2669158"/>
            <a:ext cx="4857464" cy="356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84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kit básico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20086" cy="4168858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Kit básico de velocista:</a:t>
            </a:r>
          </a:p>
          <a:p>
            <a:pPr lvl="1"/>
            <a:r>
              <a:rPr lang="es-ES" dirty="0"/>
              <a:t>Chasis </a:t>
            </a:r>
            <a:r>
              <a:rPr lang="es-ES" dirty="0" err="1"/>
              <a:t>autosoportado</a:t>
            </a:r>
            <a:r>
              <a:rPr lang="es-ES" dirty="0"/>
              <a:t>: el chasis es la propia PCB</a:t>
            </a:r>
          </a:p>
          <a:p>
            <a:pPr lvl="1"/>
            <a:r>
              <a:rPr lang="es-ES" dirty="0"/>
              <a:t>Morro intercambiable con 6 sensores CNY70 multiplexados para seguimiento de línea</a:t>
            </a:r>
          </a:p>
          <a:p>
            <a:pPr lvl="1"/>
            <a:r>
              <a:rPr lang="es-ES" dirty="0"/>
              <a:t>Batería </a:t>
            </a:r>
            <a:r>
              <a:rPr lang="es-ES" dirty="0" err="1"/>
              <a:t>Lipo</a:t>
            </a:r>
            <a:r>
              <a:rPr lang="es-ES" dirty="0"/>
              <a:t> 2S</a:t>
            </a:r>
          </a:p>
          <a:p>
            <a:pPr lvl="1"/>
            <a:r>
              <a:rPr lang="es-ES" dirty="0"/>
              <a:t>Arduino nano</a:t>
            </a:r>
          </a:p>
          <a:p>
            <a:pPr lvl="1"/>
            <a:r>
              <a:rPr lang="es-ES" dirty="0"/>
              <a:t>Pulsadores de selección de menú</a:t>
            </a:r>
          </a:p>
          <a:p>
            <a:pPr lvl="1"/>
            <a:r>
              <a:rPr lang="es-ES" dirty="0"/>
              <a:t>Leds indicadores</a:t>
            </a:r>
          </a:p>
          <a:p>
            <a:pPr lvl="1"/>
            <a:r>
              <a:rPr lang="es-ES" dirty="0"/>
              <a:t>Expansor I2C para poder soportar todos los periféricos incorporados</a:t>
            </a:r>
          </a:p>
          <a:p>
            <a:pPr lvl="1"/>
            <a:r>
              <a:rPr lang="es-ES" dirty="0"/>
              <a:t>Driver de motores TB6612FNG</a:t>
            </a:r>
          </a:p>
          <a:p>
            <a:pPr lvl="1"/>
            <a:r>
              <a:rPr lang="es-ES" dirty="0" err="1"/>
              <a:t>Micromotores</a:t>
            </a:r>
            <a:r>
              <a:rPr lang="es-ES" dirty="0"/>
              <a:t> 10:1 HP con </a:t>
            </a:r>
            <a:r>
              <a:rPr lang="es-ES" dirty="0" err="1"/>
              <a:t>encoders</a:t>
            </a:r>
            <a:r>
              <a:rPr lang="es-ES" dirty="0"/>
              <a:t> magnéticos en cuadratura</a:t>
            </a:r>
          </a:p>
          <a:p>
            <a:pPr lvl="1"/>
            <a:r>
              <a:rPr lang="es-ES" dirty="0"/>
              <a:t>Ruedas de 32mm de diámetro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FBD8746-0DCF-4F54-9215-AE90651A63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1" t="3278" r="8306" b="4044"/>
          <a:stretch/>
        </p:blipFill>
        <p:spPr>
          <a:xfrm>
            <a:off x="7147683" y="2505456"/>
            <a:ext cx="4601012" cy="359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2735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926</TotalTime>
  <Words>600</Words>
  <Application>Microsoft Office PowerPoint</Application>
  <PresentationFormat>Panorámica</PresentationFormat>
  <Paragraphs>119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Arial</vt:lpstr>
      <vt:lpstr>Calibri</vt:lpstr>
      <vt:lpstr>Robotaur Academy Italic</vt:lpstr>
      <vt:lpstr>Trebuchet MS</vt:lpstr>
      <vt:lpstr>Wingdings</vt:lpstr>
      <vt:lpstr>Berlín</vt:lpstr>
      <vt:lpstr>Cyclops-Project un siguelíneas de competición Open source hardware</vt:lpstr>
      <vt:lpstr>UN POCO DE HISTORIA…</vt:lpstr>
      <vt:lpstr>UN POCO DE HISTORIA…</vt:lpstr>
      <vt:lpstr>UN POCO DE HISTORIA…</vt:lpstr>
      <vt:lpstr>Evolución de carreras</vt:lpstr>
      <vt:lpstr>Cyclops-Project</vt:lpstr>
      <vt:lpstr>Cyclops: Características</vt:lpstr>
      <vt:lpstr>Cyclops: Composición del kit</vt:lpstr>
      <vt:lpstr>Cyclops: kit básico</vt:lpstr>
      <vt:lpstr>Cyclops: Sensores de distancia</vt:lpstr>
      <vt:lpstr>Cyclops: Bluetooth</vt:lpstr>
      <vt:lpstr>Cyclops: Cámara</vt:lpstr>
      <vt:lpstr>Cyclops: Firmware básico</vt:lpstr>
      <vt:lpstr>Cyclops: objetivos a largo plazo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resaj</cp:lastModifiedBy>
  <cp:revision>102</cp:revision>
  <dcterms:created xsi:type="dcterms:W3CDTF">2016-11-04T09:25:46Z</dcterms:created>
  <dcterms:modified xsi:type="dcterms:W3CDTF">2017-11-20T23:53:15Z</dcterms:modified>
</cp:coreProperties>
</file>

<file path=docProps/thumbnail.jpeg>
</file>